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D365FDF-6184-4209-B1F4-FC020491A813}"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3700494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365FDF-6184-4209-B1F4-FC020491A813}"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50739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365FDF-6184-4209-B1F4-FC020491A813}"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29031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D365FDF-6184-4209-B1F4-FC020491A813}"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53420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D365FDF-6184-4209-B1F4-FC020491A813}"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409688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D365FDF-6184-4209-B1F4-FC020491A813}"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319013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D365FDF-6184-4209-B1F4-FC020491A813}"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122516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D365FDF-6184-4209-B1F4-FC020491A813}"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348192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D365FDF-6184-4209-B1F4-FC020491A813}"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2862784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365FDF-6184-4209-B1F4-FC020491A813}"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131159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D365FDF-6184-4209-B1F4-FC020491A813}"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8C7EE0-3311-41F8-A224-92E5BB2B1E3A}" type="slidenum">
              <a:rPr lang="ar-IQ" smtClean="0"/>
              <a:t>‹#›</a:t>
            </a:fld>
            <a:endParaRPr lang="ar-IQ"/>
          </a:p>
        </p:txBody>
      </p:sp>
    </p:spTree>
    <p:extLst>
      <p:ext uri="{BB962C8B-B14F-4D97-AF65-F5344CB8AC3E}">
        <p14:creationId xmlns:p14="http://schemas.microsoft.com/office/powerpoint/2010/main" val="427872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D365FDF-6184-4209-B1F4-FC020491A813}"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8C7EE0-3311-41F8-A224-92E5BB2B1E3A}" type="slidenum">
              <a:rPr lang="ar-IQ" smtClean="0"/>
              <a:t>‹#›</a:t>
            </a:fld>
            <a:endParaRPr lang="ar-IQ"/>
          </a:p>
        </p:txBody>
      </p:sp>
    </p:spTree>
    <p:extLst>
      <p:ext uri="{BB962C8B-B14F-4D97-AF65-F5344CB8AC3E}">
        <p14:creationId xmlns:p14="http://schemas.microsoft.com/office/powerpoint/2010/main" val="3196587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السادسة</a:t>
            </a:r>
            <a:br>
              <a:rPr lang="ar-IQ" dirty="0" smtClean="0"/>
            </a:br>
            <a:r>
              <a:rPr lang="ar-IQ" dirty="0" smtClean="0"/>
              <a:t>تعلم الوضع الاساسي والمسكات وانواعها</a:t>
            </a:r>
            <a:endParaRPr lang="ar-IQ" dirty="0"/>
          </a:p>
        </p:txBody>
      </p:sp>
      <p:sp>
        <p:nvSpPr>
          <p:cNvPr id="3" name="عنصر نائب للمحتوى 2"/>
          <p:cNvSpPr>
            <a:spLocks noGrp="1"/>
          </p:cNvSpPr>
          <p:nvPr>
            <p:ph idx="1"/>
          </p:nvPr>
        </p:nvSpPr>
        <p:spPr/>
        <p:txBody>
          <a:bodyPr/>
          <a:lstStyle/>
          <a:p>
            <a:r>
              <a:rPr lang="ar-SA" b="1" u="sng" dirty="0" smtClean="0"/>
              <a:t>الوضع الأساسي في رفع الأثقال </a:t>
            </a:r>
            <a:endParaRPr lang="ar-IQ" b="1" u="sng" dirty="0" smtClean="0"/>
          </a:p>
          <a:p>
            <a:pPr marL="0" indent="0">
              <a:buNone/>
            </a:pPr>
            <a:endParaRPr lang="en-US" dirty="0" smtClean="0"/>
          </a:p>
          <a:p>
            <a:pPr algn="just"/>
            <a:r>
              <a:rPr lang="ar-SA" dirty="0" smtClean="0"/>
              <a:t>القدمين : تكون بعرض الأكتاف ( الصدر ) وحسب ارتياح الرباع على ان تكون أوسع من ذلك ولا يجوز تضيق قاعدة الارتكاز أثناء الجلوس بقرب البار ( الشفت ) ويكون اتجاه الأمشاط إلى( قليل الخارج ) لكي تسمح بانسيابية الحركة صعود ونزول الرباع بحرية وبدون أي تقيد . أما اذا كانت الأمشاط تشير الى الخارج بمعدل كبير جداً فهذا يؤثر عل</a:t>
            </a:r>
            <a:r>
              <a:rPr lang="ar-IQ" dirty="0" smtClean="0"/>
              <a:t>ى</a:t>
            </a:r>
          </a:p>
          <a:p>
            <a:pPr marL="0" indent="0">
              <a:buNone/>
            </a:pPr>
            <a:endParaRPr lang="ar-IQ" dirty="0" smtClean="0"/>
          </a:p>
          <a:p>
            <a:endParaRPr lang="ar-IQ" dirty="0"/>
          </a:p>
        </p:txBody>
      </p:sp>
    </p:spTree>
    <p:extLst>
      <p:ext uri="{BB962C8B-B14F-4D97-AF65-F5344CB8AC3E}">
        <p14:creationId xmlns:p14="http://schemas.microsoft.com/office/powerpoint/2010/main" val="4070807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pPr lvl="0"/>
            <a:r>
              <a:rPr lang="ar-SA" b="1" dirty="0" smtClean="0"/>
              <a:t>المسكة باتجاه واحد :</a:t>
            </a:r>
            <a:endParaRPr lang="en-US" b="1" dirty="0" smtClean="0"/>
          </a:p>
          <a:p>
            <a:pPr marL="0" lvl="0" indent="0">
              <a:buNone/>
            </a:pPr>
            <a:endParaRPr lang="en-US" dirty="0" smtClean="0"/>
          </a:p>
          <a:p>
            <a:r>
              <a:rPr lang="ar-SA" dirty="0" smtClean="0"/>
              <a:t>شكلها يكون كالآتي :</a:t>
            </a:r>
            <a:endParaRPr lang="en-US" dirty="0" smtClean="0"/>
          </a:p>
          <a:p>
            <a:pPr algn="just"/>
            <a:r>
              <a:rPr lang="ar-SA" dirty="0" smtClean="0"/>
              <a:t>( الأصابع الأربعة وأصبع الإبهام ) جميعها في اتجاه واحد فهي تستخدم في تمارين القوة العامة والخاصة ويستخدمها أيضا  الرباعون المحترفون فقط في الحركة الثابتة( الجيرك ) للاعتماد على قوة عضلات الساعد التي تعطي قوة إضافية لدفع الحديد ً إلى الأعلى على اعتبار أن المنطقة المحصورة بين أصبع الإبهام والسبابة منطقة حساسة عند اغلب الرباعين مضاف إلى ذلك يكون الحمل (وزن الحديد) واقع بالدرجة الأساس على الرسخ وهذا يؤدي إلى حدوث آلام عند بعض الرباعيين ( كامل امتداد الذراعين ).       </a:t>
            </a:r>
            <a:endParaRPr lang="en-US" smtClean="0"/>
          </a:p>
          <a:p>
            <a:pPr marL="0" indent="0">
              <a:buNone/>
            </a:pPr>
            <a:endParaRPr lang="ar-IQ"/>
          </a:p>
        </p:txBody>
      </p:sp>
    </p:spTree>
    <p:extLst>
      <p:ext uri="{BB962C8B-B14F-4D97-AF65-F5344CB8AC3E}">
        <p14:creationId xmlns:p14="http://schemas.microsoft.com/office/powerpoint/2010/main" val="1065250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SA" dirty="0" smtClean="0"/>
              <a:t>سير حركته اولاً ومن ثم سقوط الرباع الى الأمام نتيجة الوزن الكبير الذي يرفعه وكذلك كبر قاعدة الارتكاز التي تعيق حركته ونهوضه الى الأعلى أما اذا كانت الأمشاط تشير إلى الأمام فان ذلك يؤدي إلى سقوط الباع الى الخلف بسب عدم توازنه أثناء الجلوس لرفع الحديد والسبب هو التقيد الحاصل في الحركة والذي تحتمه وضعية الركبتين والتي تتبع بحركتها الأمشاط واتجاهها .</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939825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SA" dirty="0" smtClean="0"/>
              <a:t>الركبتين : كما أسلفنا سابقاً انه تتبع بحركتها اتجاه الأمشاط فهي تهيئة وضعية مناسبة وانسيابية جيدة لأداء الحركة بصورتها الصحيحة فهي ترسم خط عمودي وهمي على البار ومن ثم الأمشاط .</a:t>
            </a:r>
            <a:endParaRPr lang="en-US" dirty="0" smtClean="0"/>
          </a:p>
          <a:p>
            <a:endParaRPr lang="ar-IQ" dirty="0" smtClean="0"/>
          </a:p>
          <a:p>
            <a:endParaRPr lang="ar-IQ" dirty="0"/>
          </a:p>
        </p:txBody>
      </p:sp>
    </p:spTree>
    <p:extLst>
      <p:ext uri="{BB962C8B-B14F-4D97-AF65-F5344CB8AC3E}">
        <p14:creationId xmlns:p14="http://schemas.microsoft.com/office/powerpoint/2010/main" val="1748160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lgn="just"/>
            <a:r>
              <a:rPr lang="ar-SA" dirty="0" smtClean="0"/>
              <a:t>الحوض ( الورك ): يكون أعلى قليلاً من الركبتين وهذا ايضاً بحد ذاته يكون حسب إمكانية وقابلية الرباع البدنية فالرباعين قصار القامة يعملوا على أنزال زاوية الحوض أسفل من الركبتين لحظة الشروع بالحركة معتمدين على قوة الأفخاذ ( العضلة ذات الرؤؤس الأربعة ) وكذلك طول الجذع وقوة عضلات الظهر اما الرباع طويل القامة فيساعد على رفع الحوض الى أعلى قليلً معتمد على قوة الأكتاف وكذلك قوة عضلات الظهر مضافاً لها عضلات ( الفخذ ذات الرؤؤس الأربعة ) .</a:t>
            </a:r>
            <a:endParaRPr lang="en-US" dirty="0" smtClean="0"/>
          </a:p>
          <a:p>
            <a:endParaRPr lang="ar-IQ" dirty="0" smtClean="0"/>
          </a:p>
          <a:p>
            <a:endParaRPr lang="ar-IQ" dirty="0"/>
          </a:p>
        </p:txBody>
      </p:sp>
    </p:spTree>
    <p:extLst>
      <p:ext uri="{BB962C8B-B14F-4D97-AF65-F5344CB8AC3E}">
        <p14:creationId xmlns:p14="http://schemas.microsoft.com/office/powerpoint/2010/main" val="204257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lvl="0" algn="just"/>
            <a:r>
              <a:rPr lang="ar-SA" dirty="0" smtClean="0"/>
              <a:t>الظهر ( الجذع ) :يكون مشدود ومستقيم ومقوس قليلا من الأسفل وسبب ذلك الشد والاستقامة هو بروز الصدر إلى الأمام ويجب أن تعرف ان الجذع من بداية الحركة الى نهايتها يكون مستقيم ومشدود ولا يوجد به أي تقوس لأنه أي ارتخاء او تقوس بالظهر سوف يؤدي الى الإصابة وعدم أداء الحركة بصورتها الصحيحة .</a:t>
            </a:r>
            <a:endParaRPr lang="en-US" dirty="0" smtClean="0"/>
          </a:p>
          <a:p>
            <a:pPr marL="0" lvl="0" indent="0">
              <a:buNone/>
            </a:pPr>
            <a:r>
              <a:rPr lang="en-US" dirty="0" smtClean="0"/>
              <a:t> </a:t>
            </a:r>
          </a:p>
          <a:p>
            <a:pPr lvl="0" algn="just"/>
            <a:r>
              <a:rPr lang="ar-SA" dirty="0" smtClean="0"/>
              <a:t>الأكتاف : ترسم خط عمودي وهمي على الركبتين والبار مروراً بالأمشاط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1475194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lvl="0" algn="just"/>
            <a:r>
              <a:rPr lang="ar-SA" dirty="0" smtClean="0"/>
              <a:t>الذراعين : مشدودة ومستقيمة ولا يوجد بها أي انثناء في بداية الرفعة فقط وصولاً الى منطقة المنتصف وهو نزول الرباع أسفل الحديد حيث يتطلب منه ثني قليلاً في المرفق لتسهيل مرور الحديد الى الأعلى بانسيابية .</a:t>
            </a:r>
            <a:endParaRPr lang="en-US" dirty="0" smtClean="0"/>
          </a:p>
          <a:p>
            <a:pPr marL="0" indent="0">
              <a:buNone/>
            </a:pPr>
            <a:r>
              <a:rPr lang="ar-SA" dirty="0" smtClean="0"/>
              <a:t> </a:t>
            </a:r>
            <a:endParaRPr lang="en-US" dirty="0" smtClean="0"/>
          </a:p>
          <a:p>
            <a:pPr marL="0" indent="0">
              <a:buNone/>
            </a:pPr>
            <a:r>
              <a:rPr lang="en-US" dirty="0" smtClean="0"/>
              <a:t> </a:t>
            </a:r>
          </a:p>
          <a:p>
            <a:pPr lvl="0" algn="just"/>
            <a:r>
              <a:rPr lang="ar-SA" dirty="0" smtClean="0"/>
              <a:t>الرأس ( النظر): يرسم خط أعلى قليلا من المستوى الأفقي المواجه له من الأمام أي أعلى قليلاً من المكان الذي يجلس عليه حكم الوسط أي يكون مائل إلى الأعلى قليلاً .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4183246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تعلم المسكات وانواعها</a:t>
            </a:r>
            <a:endParaRPr lang="ar-IQ" dirty="0"/>
          </a:p>
        </p:txBody>
      </p:sp>
      <p:sp>
        <p:nvSpPr>
          <p:cNvPr id="3" name="عنصر نائب للمحتوى 2"/>
          <p:cNvSpPr>
            <a:spLocks noGrp="1"/>
          </p:cNvSpPr>
          <p:nvPr>
            <p:ph idx="1"/>
          </p:nvPr>
        </p:nvSpPr>
        <p:spPr/>
        <p:txBody>
          <a:bodyPr/>
          <a:lstStyle/>
          <a:p>
            <a:pPr lvl="0"/>
            <a:r>
              <a:rPr lang="ar-SA" b="1" dirty="0" smtClean="0"/>
              <a:t>المسكة الخطافية ( القفل ) </a:t>
            </a:r>
            <a:endParaRPr lang="en-US" dirty="0" smtClean="0"/>
          </a:p>
          <a:p>
            <a:pPr algn="just"/>
            <a:r>
              <a:rPr lang="ar-SA" dirty="0" smtClean="0"/>
              <a:t>سميت بالخطافية نسبة إلى رفعة الخطف حيث تعتبر هذه الرفعة من الرفعات المهمة والسريعة لهذا توجب على </a:t>
            </a:r>
            <a:r>
              <a:rPr lang="ar-IQ" dirty="0" smtClean="0"/>
              <a:t>      </a:t>
            </a:r>
            <a:r>
              <a:rPr lang="ar-SA" dirty="0" smtClean="0"/>
              <a:t>ا</a:t>
            </a:r>
            <a:r>
              <a:rPr lang="ar-IQ" dirty="0" smtClean="0"/>
              <a:t>الرباع </a:t>
            </a:r>
            <a:r>
              <a:rPr lang="ar-SA" dirty="0" smtClean="0"/>
              <a:t>أو المبتدأ في حقل رياضة رفع الأثقال إن يقوم باستخدامها كي يتغلب على عزم القصور الذاتي المتمثل (بالوزن المرفوع ) لهذا وجب على الرباع استخدامها في رفعة الخطف كاملا وفي مراحل السحب وصولاً إلى منطقة</a:t>
            </a:r>
            <a:endParaRPr lang="ar-IQ" dirty="0" smtClean="0"/>
          </a:p>
          <a:p>
            <a:pPr marL="0" indent="0">
              <a:buNone/>
            </a:pPr>
            <a:endParaRPr lang="ar-IQ" dirty="0" smtClean="0"/>
          </a:p>
          <a:p>
            <a:endParaRPr lang="ar-IQ" dirty="0"/>
          </a:p>
        </p:txBody>
      </p:sp>
    </p:spTree>
    <p:extLst>
      <p:ext uri="{BB962C8B-B14F-4D97-AF65-F5344CB8AC3E}">
        <p14:creationId xmlns:p14="http://schemas.microsoft.com/office/powerpoint/2010/main" val="2052926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SA" dirty="0" smtClean="0"/>
              <a:t>أعلى الصدر (عظمتي الترقوة) والعضلة الدالية (في رفعة النتر )وسميت بمسكة القفل لأنها تقفل على الشفت وتحكم اتصالها به لتمنع انفلاته من يد الرباع ويكون شكلها </a:t>
            </a:r>
            <a:endParaRPr lang="en-US" dirty="0" smtClean="0"/>
          </a:p>
          <a:p>
            <a:pPr marL="0" indent="0">
              <a:buNone/>
            </a:pPr>
            <a:r>
              <a:rPr lang="ar-IQ" dirty="0" smtClean="0"/>
              <a:t>    </a:t>
            </a:r>
            <a:r>
              <a:rPr lang="ar-SA" dirty="0" smtClean="0"/>
              <a:t>كالآتي: </a:t>
            </a:r>
            <a:endParaRPr lang="en-US" dirty="0" smtClean="0"/>
          </a:p>
          <a:p>
            <a:pPr algn="just"/>
            <a:r>
              <a:rPr lang="ar-SA" dirty="0" smtClean="0"/>
              <a:t>الأصابع الأربعة من جهة وإصبع الإبهام من الجهة المعاكسة على أن يكون أصبع الإبهام محصوراً بين الأصابع الأربعة والبار ( الشفت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2138903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lvl="0"/>
            <a:r>
              <a:rPr lang="ar-SA" b="1" dirty="0" smtClean="0"/>
              <a:t>المسكة الاعتيادية :</a:t>
            </a:r>
            <a:endParaRPr lang="en-US" dirty="0" smtClean="0"/>
          </a:p>
          <a:p>
            <a:pPr algn="just"/>
            <a:r>
              <a:rPr lang="ar-SA" dirty="0" smtClean="0"/>
              <a:t>سميت بالاعتيادية لان شكلها وعملها فرض عليها هذه التسمية حيث أن شكلها يكون كالآتي :</a:t>
            </a:r>
            <a:endParaRPr lang="en-US" dirty="0" smtClean="0"/>
          </a:p>
          <a:p>
            <a:pPr algn="just"/>
            <a:r>
              <a:rPr lang="ar-SA" dirty="0" smtClean="0"/>
              <a:t>الأصابع الأربعة من جهة وأصبع الإبهام من الجهة المعاكسة للبار (الشفت ) ويكون حر ولا تغطيه الأصابع الأربعة كما في المسكة الخطافية ويطبقها الرباع أو الرياضي في الحركة الثانية من رفعة النتر (الجيرك)  لدفع الحديد إلى الأعلى </a:t>
            </a:r>
            <a:r>
              <a:rPr lang="ar-IQ" dirty="0" smtClean="0"/>
              <a:t>    </a:t>
            </a:r>
            <a:r>
              <a:rPr lang="ar-SA" dirty="0" smtClean="0"/>
              <a:t>( كامل  امتداد الذراعين ) وأيضا تستخدم في تمارين شبه النظامية وتمارين القوة العامة والخاصة للرفعتين  معاً .</a:t>
            </a:r>
            <a:endParaRPr lang="en-US" dirty="0" smtClean="0"/>
          </a:p>
          <a:p>
            <a:pPr marL="0" indent="0">
              <a:buNone/>
            </a:pPr>
            <a:endParaRPr lang="ar-IQ" dirty="0" smtClean="0"/>
          </a:p>
          <a:p>
            <a:endParaRPr lang="ar-IQ" dirty="0"/>
          </a:p>
        </p:txBody>
      </p:sp>
    </p:spTree>
    <p:extLst>
      <p:ext uri="{BB962C8B-B14F-4D97-AF65-F5344CB8AC3E}">
        <p14:creationId xmlns:p14="http://schemas.microsoft.com/office/powerpoint/2010/main" val="4676964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617</Words>
  <Application>Microsoft Office PowerPoint</Application>
  <PresentationFormat>عرض على الشاشة (3:4)‏</PresentationFormat>
  <Paragraphs>27</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المحاضرة السادسة تعلم الوضع الاساسي والمسكات وانواعها</vt:lpstr>
      <vt:lpstr>عرض تقديمي في PowerPoint</vt:lpstr>
      <vt:lpstr>عرض تقديمي في PowerPoint</vt:lpstr>
      <vt:lpstr>عرض تقديمي في PowerPoint</vt:lpstr>
      <vt:lpstr>عرض تقديمي في PowerPoint</vt:lpstr>
      <vt:lpstr>عرض تقديمي في PowerPoint</vt:lpstr>
      <vt:lpstr>تعلم المسكات وانواعها</vt:lpstr>
      <vt:lpstr>عرض تقديمي في PowerPoint</vt:lpstr>
      <vt:lpstr>عرض تقديمي في PowerPoint</vt:lpstr>
      <vt:lpstr>عرض تقديمي في PowerPoint</vt:lpstr>
    </vt:vector>
  </TitlesOfParts>
  <Company>Future For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تعلم الوضع الاساسي والمسكات وانواعها</dc:title>
  <dc:creator>Future</dc:creator>
  <cp:lastModifiedBy>Future</cp:lastModifiedBy>
  <cp:revision>12</cp:revision>
  <dcterms:created xsi:type="dcterms:W3CDTF">2018-12-13T13:53:18Z</dcterms:created>
  <dcterms:modified xsi:type="dcterms:W3CDTF">2018-12-13T14:00:09Z</dcterms:modified>
</cp:coreProperties>
</file>